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71100" cy="25196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24" d="100"/>
          <a:sy n="124" d="100"/>
        </p:scale>
        <p:origin x="54" y="12858"/>
      </p:cViewPr>
      <p:guideLst>
        <p:guide orient="horz" pos="7936"/>
        <p:guide pos="31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888" y="4123646"/>
            <a:ext cx="7553325" cy="8772219"/>
          </a:xfrm>
        </p:spPr>
        <p:txBody>
          <a:bodyPr anchor="b"/>
          <a:lstStyle>
            <a:lvl1pPr algn="ctr">
              <a:defRPr sz="4956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888" y="13234155"/>
            <a:ext cx="7553325" cy="6083392"/>
          </a:xfrm>
        </p:spPr>
        <p:txBody>
          <a:bodyPr/>
          <a:lstStyle>
            <a:lvl1pPr marL="0" indent="0" algn="ctr">
              <a:buNone/>
              <a:defRPr sz="1982"/>
            </a:lvl1pPr>
            <a:lvl2pPr marL="377647" indent="0" algn="ctr">
              <a:buNone/>
              <a:defRPr sz="1652"/>
            </a:lvl2pPr>
            <a:lvl3pPr marL="755294" indent="0" algn="ctr">
              <a:buNone/>
              <a:defRPr sz="1487"/>
            </a:lvl3pPr>
            <a:lvl4pPr marL="1132942" indent="0" algn="ctr">
              <a:buNone/>
              <a:defRPr sz="1322"/>
            </a:lvl4pPr>
            <a:lvl5pPr marL="1510589" indent="0" algn="ctr">
              <a:buNone/>
              <a:defRPr sz="1322"/>
            </a:lvl5pPr>
            <a:lvl6pPr marL="1888236" indent="0" algn="ctr">
              <a:buNone/>
              <a:defRPr sz="1322"/>
            </a:lvl6pPr>
            <a:lvl7pPr marL="2265883" indent="0" algn="ctr">
              <a:buNone/>
              <a:defRPr sz="1322"/>
            </a:lvl7pPr>
            <a:lvl8pPr marL="2643530" indent="0" algn="ctr">
              <a:buNone/>
              <a:defRPr sz="1322"/>
            </a:lvl8pPr>
            <a:lvl9pPr marL="3021178" indent="0" algn="ctr">
              <a:buNone/>
              <a:defRPr sz="1322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338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5086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7131" y="4928544"/>
            <a:ext cx="2171581" cy="78454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388" y="4928544"/>
            <a:ext cx="6388854" cy="78454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0591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469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143" y="6281707"/>
            <a:ext cx="8686324" cy="10481167"/>
          </a:xfrm>
        </p:spPr>
        <p:txBody>
          <a:bodyPr anchor="b"/>
          <a:lstStyle>
            <a:lvl1pPr>
              <a:defRPr sz="4956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143" y="16862029"/>
            <a:ext cx="8686324" cy="5511798"/>
          </a:xfrm>
        </p:spPr>
        <p:txBody>
          <a:bodyPr/>
          <a:lstStyle>
            <a:lvl1pPr marL="0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1pPr>
            <a:lvl2pPr marL="377647" indent="0">
              <a:buNone/>
              <a:defRPr sz="1652">
                <a:solidFill>
                  <a:schemeClr val="tx1">
                    <a:tint val="75000"/>
                  </a:schemeClr>
                </a:solidFill>
              </a:defRPr>
            </a:lvl2pPr>
            <a:lvl3pPr marL="755294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3pPr>
            <a:lvl4pPr marL="1132942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0589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8236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5883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353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1178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1058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388" y="6707482"/>
            <a:ext cx="4280218" cy="15987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494" y="6707482"/>
            <a:ext cx="4280218" cy="15987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3922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00" y="1341499"/>
            <a:ext cx="8686324" cy="48702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01" y="6176717"/>
            <a:ext cx="4260547" cy="3027114"/>
          </a:xfrm>
        </p:spPr>
        <p:txBody>
          <a:bodyPr anchor="b"/>
          <a:lstStyle>
            <a:lvl1pPr marL="0" indent="0">
              <a:buNone/>
              <a:defRPr sz="1982" b="1"/>
            </a:lvl1pPr>
            <a:lvl2pPr marL="377647" indent="0">
              <a:buNone/>
              <a:defRPr sz="1652" b="1"/>
            </a:lvl2pPr>
            <a:lvl3pPr marL="755294" indent="0">
              <a:buNone/>
              <a:defRPr sz="1487" b="1"/>
            </a:lvl3pPr>
            <a:lvl4pPr marL="1132942" indent="0">
              <a:buNone/>
              <a:defRPr sz="1322" b="1"/>
            </a:lvl4pPr>
            <a:lvl5pPr marL="1510589" indent="0">
              <a:buNone/>
              <a:defRPr sz="1322" b="1"/>
            </a:lvl5pPr>
            <a:lvl6pPr marL="1888236" indent="0">
              <a:buNone/>
              <a:defRPr sz="1322" b="1"/>
            </a:lvl6pPr>
            <a:lvl7pPr marL="2265883" indent="0">
              <a:buNone/>
              <a:defRPr sz="1322" b="1"/>
            </a:lvl7pPr>
            <a:lvl8pPr marL="2643530" indent="0">
              <a:buNone/>
              <a:defRPr sz="1322" b="1"/>
            </a:lvl8pPr>
            <a:lvl9pPr marL="3021178" indent="0">
              <a:buNone/>
              <a:defRPr sz="13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01" y="9203831"/>
            <a:ext cx="4260547" cy="135374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8495" y="6176717"/>
            <a:ext cx="4281529" cy="3027114"/>
          </a:xfrm>
        </p:spPr>
        <p:txBody>
          <a:bodyPr anchor="b"/>
          <a:lstStyle>
            <a:lvl1pPr marL="0" indent="0">
              <a:buNone/>
              <a:defRPr sz="1982" b="1"/>
            </a:lvl1pPr>
            <a:lvl2pPr marL="377647" indent="0">
              <a:buNone/>
              <a:defRPr sz="1652" b="1"/>
            </a:lvl2pPr>
            <a:lvl3pPr marL="755294" indent="0">
              <a:buNone/>
              <a:defRPr sz="1487" b="1"/>
            </a:lvl3pPr>
            <a:lvl4pPr marL="1132942" indent="0">
              <a:buNone/>
              <a:defRPr sz="1322" b="1"/>
            </a:lvl4pPr>
            <a:lvl5pPr marL="1510589" indent="0">
              <a:buNone/>
              <a:defRPr sz="1322" b="1"/>
            </a:lvl5pPr>
            <a:lvl6pPr marL="1888236" indent="0">
              <a:buNone/>
              <a:defRPr sz="1322" b="1"/>
            </a:lvl6pPr>
            <a:lvl7pPr marL="2265883" indent="0">
              <a:buNone/>
              <a:defRPr sz="1322" b="1"/>
            </a:lvl7pPr>
            <a:lvl8pPr marL="2643530" indent="0">
              <a:buNone/>
              <a:defRPr sz="1322" b="1"/>
            </a:lvl8pPr>
            <a:lvl9pPr marL="3021178" indent="0">
              <a:buNone/>
              <a:defRPr sz="13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8495" y="9203831"/>
            <a:ext cx="4281529" cy="135374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465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949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065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01" y="1679788"/>
            <a:ext cx="3248192" cy="5879253"/>
          </a:xfrm>
        </p:spPr>
        <p:txBody>
          <a:bodyPr anchor="b"/>
          <a:lstStyle>
            <a:lvl1pPr>
              <a:defRPr sz="2643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529" y="3627876"/>
            <a:ext cx="5098494" cy="17906059"/>
          </a:xfrm>
        </p:spPr>
        <p:txBody>
          <a:bodyPr/>
          <a:lstStyle>
            <a:lvl1pPr>
              <a:defRPr sz="2643"/>
            </a:lvl1pPr>
            <a:lvl2pPr>
              <a:defRPr sz="2313"/>
            </a:lvl2pPr>
            <a:lvl3pPr>
              <a:defRPr sz="1982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01" y="7559041"/>
            <a:ext cx="3248192" cy="14004057"/>
          </a:xfrm>
        </p:spPr>
        <p:txBody>
          <a:bodyPr/>
          <a:lstStyle>
            <a:lvl1pPr marL="0" indent="0">
              <a:buNone/>
              <a:defRPr sz="1322"/>
            </a:lvl1pPr>
            <a:lvl2pPr marL="377647" indent="0">
              <a:buNone/>
              <a:defRPr sz="1156"/>
            </a:lvl2pPr>
            <a:lvl3pPr marL="755294" indent="0">
              <a:buNone/>
              <a:defRPr sz="991"/>
            </a:lvl3pPr>
            <a:lvl4pPr marL="1132942" indent="0">
              <a:buNone/>
              <a:defRPr sz="826"/>
            </a:lvl4pPr>
            <a:lvl5pPr marL="1510589" indent="0">
              <a:buNone/>
              <a:defRPr sz="826"/>
            </a:lvl5pPr>
            <a:lvl6pPr marL="1888236" indent="0">
              <a:buNone/>
              <a:defRPr sz="826"/>
            </a:lvl6pPr>
            <a:lvl7pPr marL="2265883" indent="0">
              <a:buNone/>
              <a:defRPr sz="826"/>
            </a:lvl7pPr>
            <a:lvl8pPr marL="2643530" indent="0">
              <a:buNone/>
              <a:defRPr sz="826"/>
            </a:lvl8pPr>
            <a:lvl9pPr marL="3021178" indent="0">
              <a:buNone/>
              <a:defRPr sz="82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0968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01" y="1679788"/>
            <a:ext cx="3248192" cy="5879253"/>
          </a:xfrm>
        </p:spPr>
        <p:txBody>
          <a:bodyPr anchor="b"/>
          <a:lstStyle>
            <a:lvl1pPr>
              <a:defRPr sz="2643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1529" y="3627876"/>
            <a:ext cx="5098494" cy="17906059"/>
          </a:xfrm>
        </p:spPr>
        <p:txBody>
          <a:bodyPr/>
          <a:lstStyle>
            <a:lvl1pPr marL="0" indent="0">
              <a:buNone/>
              <a:defRPr sz="2643"/>
            </a:lvl1pPr>
            <a:lvl2pPr marL="377647" indent="0">
              <a:buNone/>
              <a:defRPr sz="2313"/>
            </a:lvl2pPr>
            <a:lvl3pPr marL="755294" indent="0">
              <a:buNone/>
              <a:defRPr sz="1982"/>
            </a:lvl3pPr>
            <a:lvl4pPr marL="1132942" indent="0">
              <a:buNone/>
              <a:defRPr sz="1652"/>
            </a:lvl4pPr>
            <a:lvl5pPr marL="1510589" indent="0">
              <a:buNone/>
              <a:defRPr sz="1652"/>
            </a:lvl5pPr>
            <a:lvl6pPr marL="1888236" indent="0">
              <a:buNone/>
              <a:defRPr sz="1652"/>
            </a:lvl6pPr>
            <a:lvl7pPr marL="2265883" indent="0">
              <a:buNone/>
              <a:defRPr sz="1652"/>
            </a:lvl7pPr>
            <a:lvl8pPr marL="2643530" indent="0">
              <a:buNone/>
              <a:defRPr sz="1652"/>
            </a:lvl8pPr>
            <a:lvl9pPr marL="3021178" indent="0">
              <a:buNone/>
              <a:defRPr sz="1652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01" y="7559041"/>
            <a:ext cx="3248192" cy="14004057"/>
          </a:xfrm>
        </p:spPr>
        <p:txBody>
          <a:bodyPr/>
          <a:lstStyle>
            <a:lvl1pPr marL="0" indent="0">
              <a:buNone/>
              <a:defRPr sz="1322"/>
            </a:lvl1pPr>
            <a:lvl2pPr marL="377647" indent="0">
              <a:buNone/>
              <a:defRPr sz="1156"/>
            </a:lvl2pPr>
            <a:lvl3pPr marL="755294" indent="0">
              <a:buNone/>
              <a:defRPr sz="991"/>
            </a:lvl3pPr>
            <a:lvl4pPr marL="1132942" indent="0">
              <a:buNone/>
              <a:defRPr sz="826"/>
            </a:lvl4pPr>
            <a:lvl5pPr marL="1510589" indent="0">
              <a:buNone/>
              <a:defRPr sz="826"/>
            </a:lvl5pPr>
            <a:lvl6pPr marL="1888236" indent="0">
              <a:buNone/>
              <a:defRPr sz="826"/>
            </a:lvl6pPr>
            <a:lvl7pPr marL="2265883" indent="0">
              <a:buNone/>
              <a:defRPr sz="826"/>
            </a:lvl7pPr>
            <a:lvl8pPr marL="2643530" indent="0">
              <a:buNone/>
              <a:defRPr sz="826"/>
            </a:lvl8pPr>
            <a:lvl9pPr marL="3021178" indent="0">
              <a:buNone/>
              <a:defRPr sz="82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5631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388" y="1341499"/>
            <a:ext cx="8686324" cy="487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388" y="6707482"/>
            <a:ext cx="8686324" cy="15987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388" y="23353703"/>
            <a:ext cx="2265998" cy="1341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4900-CAF7-4770-B371-032B9B85F183}" type="datetimeFigureOut">
              <a:rPr lang="en-GB" smtClean="0"/>
              <a:pPr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6052" y="23353703"/>
            <a:ext cx="3398996" cy="1341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714" y="23353703"/>
            <a:ext cx="2265998" cy="1341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BC008-B068-4E9C-874B-884CFC102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578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294" rtl="0" eaLnBrk="1" latinLnBrk="0" hangingPunct="1">
        <a:lnSpc>
          <a:spcPct val="90000"/>
        </a:lnSpc>
        <a:spcBef>
          <a:spcPct val="0"/>
        </a:spcBef>
        <a:buNone/>
        <a:defRPr sz="36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824" indent="-188824" algn="l" defTabSz="755294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3" kern="1200">
          <a:solidFill>
            <a:schemeClr val="tx1"/>
          </a:solidFill>
          <a:latin typeface="+mn-lt"/>
          <a:ea typeface="+mn-ea"/>
          <a:cs typeface="+mn-cs"/>
        </a:defRPr>
      </a:lvl1pPr>
      <a:lvl2pPr marL="566471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2pPr>
      <a:lvl3pPr marL="944118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3pPr>
      <a:lvl4pPr marL="1321765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699412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2077060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454707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832354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210001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647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294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2942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0589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8236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5883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3530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1178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c.com/structur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71100" cy="2519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200" y="3479800"/>
            <a:ext cx="5078313" cy="11381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GB" sz="4210" i="1" smtClean="0">
                <a:solidFill>
                  <a:srgbClr val="FFFEFF"/>
                </a:solidFill>
                <a:latin typeface="Times New Roman" panose="02020603050405020304" pitchFamily="18" charset="0"/>
              </a:rPr>
              <a:t>PwC Banking Seminar </a:t>
            </a:r>
          </a:p>
          <a:p>
            <a:pPr>
              <a:lnSpc>
                <a:spcPts val="4800"/>
              </a:lnSpc>
            </a:pP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84200" y="4089400"/>
            <a:ext cx="7330725" cy="9361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US" sz="3510" smtClean="0">
                <a:solidFill>
                  <a:srgbClr val="FFFEFF"/>
                </a:solidFill>
                <a:latin typeface="Times New Roman" panose="02020603050405020304" pitchFamily="18" charset="0"/>
              </a:rPr>
              <a:t>Fraud Management and AML workshop </a:t>
            </a:r>
          </a:p>
          <a:p>
            <a:pPr>
              <a:lnSpc>
                <a:spcPts val="3900"/>
              </a:lnSpc>
            </a:pP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2300" y="5029200"/>
            <a:ext cx="2826095" cy="75661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GB" sz="2710" i="1" smtClean="0">
                <a:solidFill>
                  <a:srgbClr val="FFFEFF"/>
                </a:solidFill>
                <a:latin typeface="Times New Roman" panose="02020603050405020304" pitchFamily="18" charset="0"/>
              </a:rPr>
              <a:t>Join the discussion! </a:t>
            </a:r>
          </a:p>
          <a:p>
            <a:pPr>
              <a:lnSpc>
                <a:spcPts val="3100"/>
              </a:lnSpc>
            </a:pP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22300" y="5549900"/>
            <a:ext cx="6956969" cy="112851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1910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We collected a set of </a:t>
            </a:r>
            <a:r>
              <a:rPr lang="en-US" sz="1910" i="1" dirty="0" smtClean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“better practices” (fraud management Operating </a:t>
            </a:r>
            <a:br>
              <a:rPr lang="en-US" sz="1910" i="1" dirty="0" smtClean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10" i="1" dirty="0" smtClean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Models, technology adoption and deterrence procedures) which we </a:t>
            </a:r>
            <a:br>
              <a:rPr lang="en-US" sz="1910" i="1" dirty="0" smtClean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10" i="1" dirty="0" smtClean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like to share and discuss with you. </a:t>
            </a:r>
          </a:p>
          <a:p>
            <a:pPr>
              <a:lnSpc>
                <a:spcPts val="2200"/>
              </a:lnSpc>
            </a:pPr>
            <a:endParaRPr lang="en-GB" sz="1910" i="1" dirty="0">
              <a:solidFill>
                <a:srgbClr val="FFFE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8500" y="6692900"/>
            <a:ext cx="1091646" cy="55463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GB" sz="1910" i="1" smtClean="0">
                <a:solidFill>
                  <a:srgbClr val="FFFEFF"/>
                </a:solidFill>
                <a:latin typeface="Times New Roman" panose="02020603050405020304" pitchFamily="18" charset="0"/>
              </a:rPr>
              <a:t>Anti-fraud </a:t>
            </a:r>
          </a:p>
          <a:p>
            <a:pPr>
              <a:lnSpc>
                <a:spcPts val="2200"/>
              </a:lnSpc>
            </a:pP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4500" y="7302500"/>
            <a:ext cx="3800720" cy="170559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just">
              <a:lnSpc>
                <a:spcPts val="1900"/>
              </a:lnSpc>
            </a:pP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an extremely changing and challenging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financial crime global environment there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are new legal requirements to the ultimate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scope of preventing losses, hence financial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institutions in CEE (and around the globe)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are enhancing and implementing new </a:t>
            </a:r>
          </a:p>
          <a:p>
            <a:pPr algn="just">
              <a:lnSpc>
                <a:spcPts val="1900"/>
              </a:lnSpc>
            </a:pPr>
            <a:endParaRPr lang="en-GB" sz="17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500" y="8750300"/>
            <a:ext cx="3999043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operating models in fraud risk management. </a:t>
            </a:r>
          </a:p>
          <a:p>
            <a:pPr>
              <a:lnSpc>
                <a:spcPts val="1900"/>
              </a:lnSpc>
            </a:pP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44500" y="9093200"/>
            <a:ext cx="4081245" cy="97462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Authorities are </a:t>
            </a: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becoming more sophisticated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exercising their supervision activities in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banking sector with regards to fraud </a:t>
            </a:r>
          </a:p>
          <a:p>
            <a:pPr>
              <a:lnSpc>
                <a:spcPts val="1900"/>
              </a:lnSpc>
            </a:pPr>
            <a:endParaRPr lang="en-GB" sz="17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500" y="9817100"/>
            <a:ext cx="3847207" cy="146193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just">
              <a:lnSpc>
                <a:spcPts val="1900"/>
              </a:lnSpc>
            </a:pP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management programs. And yet, there are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still many challenges when communicating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internally and externally about the benefits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of robust fraud, anti-money laundering and </a:t>
            </a:r>
            <a:b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financial crime programs. </a:t>
            </a:r>
          </a:p>
          <a:p>
            <a:pPr algn="just">
              <a:lnSpc>
                <a:spcPts val="1900"/>
              </a:lnSpc>
            </a:pPr>
            <a:endParaRPr lang="en-GB" sz="17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500" y="11137900"/>
            <a:ext cx="3752630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Fraud and risk managers, internal auditors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compliance managers still face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500" y="11620500"/>
            <a:ext cx="3416063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difficulties in getting sufficient budget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allocations.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4500" y="12204700"/>
            <a:ext cx="4052456" cy="12182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We collected a set of </a:t>
            </a: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“better practices” (fraud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Operating Models, technology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adoption and deterrence procedures) which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we’d like to share and discuss with you.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27200" y="13614400"/>
            <a:ext cx="1327286" cy="55463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GB" sz="1910" i="1" smtClean="0">
                <a:solidFill>
                  <a:srgbClr val="A21F1F"/>
                </a:solidFill>
                <a:latin typeface="Times New Roman" panose="02020603050405020304" pitchFamily="18" charset="0"/>
              </a:rPr>
              <a:t>Liviu Chirita </a:t>
            </a:r>
          </a:p>
          <a:p>
            <a:pPr>
              <a:lnSpc>
                <a:spcPts val="2200"/>
              </a:lnSpc>
            </a:pPr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727200" y="13893800"/>
            <a:ext cx="2208938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1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PwC Financial Crime </a:t>
            </a:r>
            <a:br>
              <a:rPr lang="en-GB" sz="181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GB" sz="181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Director </a:t>
            </a:r>
          </a:p>
          <a:p>
            <a:pPr>
              <a:lnSpc>
                <a:spcPts val="1900"/>
              </a:lnSpc>
            </a:pPr>
            <a:endParaRPr lang="en-GB" sz="181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45200" y="6692900"/>
            <a:ext cx="2355838" cy="5642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GB" sz="1910" i="1" smtClean="0">
                <a:solidFill>
                  <a:srgbClr val="FFFEFF"/>
                </a:solidFill>
                <a:latin typeface="Times New Roman" panose="02020603050405020304" pitchFamily="18" charset="0"/>
              </a:rPr>
              <a:t>Anti-Money laundering </a:t>
            </a:r>
          </a:p>
          <a:p>
            <a:pPr>
              <a:lnSpc>
                <a:spcPts val="2200"/>
              </a:lnSpc>
            </a:pPr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295900" y="7289800"/>
            <a:ext cx="3668377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responsible for the implementation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oversight of your institution</a:t>
            </a: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money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5900" y="7772400"/>
            <a:ext cx="3810338" cy="97462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laundering, sanctions and financial crime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program, you may want to ask yourself the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following questions: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5900" y="8610600"/>
            <a:ext cx="4075668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r>
              <a:rPr lang="en-GB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Do you know if you are prepared to face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difficulties of having a comprehensive 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26100" y="9093200"/>
            <a:ext cx="3387146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financial crime and money laundering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program?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5900" y="9690100"/>
            <a:ext cx="3729995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r>
              <a:rPr lang="en-GB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Have you assessed the implementation,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adequacy and efficiency of your AML 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6100" y="10172700"/>
            <a:ext cx="2901756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program in the past 12 months? </a:t>
            </a:r>
          </a:p>
          <a:p>
            <a:pPr>
              <a:lnSpc>
                <a:spcPts val="1900"/>
              </a:lnSpc>
            </a:pPr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95900" y="10515600"/>
            <a:ext cx="3504164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r>
              <a:rPr lang="en-GB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Are you compliant with local and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international best practices in terms 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26100" y="10998200"/>
            <a:ext cx="3260701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of technology, people, processes and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financial crime analytics?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95900" y="11595100"/>
            <a:ext cx="4028219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r>
              <a:rPr lang="en-GB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Have you ever tested the efficiency of your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AML and Sanctions detection technology 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6100" y="12077700"/>
            <a:ext cx="1152367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capabilities? </a:t>
            </a:r>
          </a:p>
          <a:p>
            <a:pPr>
              <a:lnSpc>
                <a:spcPts val="1900"/>
              </a:lnSpc>
            </a:pPr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295900" y="12420600"/>
            <a:ext cx="4089261" cy="12182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If at least one of them raises even the smallest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concern, there must be a risk factor behind it.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We can help you ask the proper questions and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find their answers in a comprehensive and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95900" y="13385800"/>
            <a:ext cx="3145798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exclusive Financial Crime seminar. </a:t>
            </a:r>
          </a:p>
          <a:p>
            <a:pPr>
              <a:lnSpc>
                <a:spcPts val="1900"/>
              </a:lnSpc>
            </a:pPr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727200" y="14465300"/>
            <a:ext cx="4034759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event will be facilitated by Liviu Chirita, </a:t>
            </a:r>
            <a:b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</a:rPr>
              <a:t>PwC</a:t>
            </a:r>
            <a:r>
              <a:rPr lang="en-US" sz="171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Financial Crime Director. </a:t>
            </a:r>
          </a:p>
          <a:p>
            <a:pPr>
              <a:lnSpc>
                <a:spcPts val="1900"/>
              </a:lnSpc>
            </a:pPr>
            <a:endParaRPr lang="en-GB" sz="171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0400" y="15595600"/>
            <a:ext cx="625620" cy="57708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2010" i="1" smtClean="0">
                <a:solidFill>
                  <a:srgbClr val="FFFEFF"/>
                </a:solidFill>
                <a:latin typeface="Times New Roman" panose="02020603050405020304" pitchFamily="18" charset="0"/>
              </a:rPr>
              <a:t>Date: </a:t>
            </a:r>
          </a:p>
          <a:p>
            <a:pPr>
              <a:lnSpc>
                <a:spcPts val="2300"/>
              </a:lnSpc>
            </a:pPr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60400" y="15900400"/>
            <a:ext cx="1359475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2010" i="1" dirty="0">
                <a:solidFill>
                  <a:srgbClr val="FFFEFF"/>
                </a:solidFill>
                <a:latin typeface="Times New Roman" panose="02020603050405020304" pitchFamily="18" charset="0"/>
              </a:rPr>
              <a:t>6</a:t>
            </a:r>
            <a:r>
              <a:rPr lang="en-GB" sz="2010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 April 2017 </a:t>
            </a:r>
          </a:p>
          <a:p>
            <a:pPr>
              <a:lnSpc>
                <a:spcPts val="2300"/>
              </a:lnSpc>
            </a:pP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60400" y="16116300"/>
            <a:ext cx="2205925" cy="115371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GB" sz="20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Friday, 10:00-13:00 </a:t>
            </a:r>
            <a:br>
              <a:rPr lang="en-GB" sz="20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</a:br>
            <a:r>
              <a:rPr lang="en-GB" sz="20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Registration: 9:30 </a:t>
            </a:r>
          </a:p>
          <a:p>
            <a:pPr>
              <a:lnSpc>
                <a:spcPts val="3100"/>
              </a:lnSpc>
            </a:pPr>
            <a:endParaRPr lang="en-GB" sz="2010" b="1" i="1" dirty="0">
              <a:solidFill>
                <a:srgbClr val="FFFE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0400" y="17399000"/>
            <a:ext cx="4307398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GB" sz="2010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Participation is free </a:t>
            </a:r>
            <a:br>
              <a:rPr lang="en-GB" sz="2010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</a:br>
            <a:r>
              <a:rPr lang="en-GB" sz="2010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of charge</a:t>
            </a:r>
            <a:r>
              <a:rPr lang="en-GB" sz="2010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, regulated by UBCG </a:t>
            </a:r>
            <a:r>
              <a:rPr lang="en-GB" sz="2010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but online </a:t>
            </a:r>
          </a:p>
          <a:p>
            <a:pPr>
              <a:lnSpc>
                <a:spcPts val="2400"/>
              </a:lnSpc>
            </a:pPr>
            <a:endParaRPr lang="en-GB" sz="2010" i="1" dirty="0">
              <a:solidFill>
                <a:srgbClr val="FFFE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0400" y="18021300"/>
            <a:ext cx="2494401" cy="57708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2010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registration is required. </a:t>
            </a:r>
          </a:p>
          <a:p>
            <a:pPr>
              <a:lnSpc>
                <a:spcPts val="2300"/>
              </a:lnSpc>
            </a:pP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35000" y="19685000"/>
            <a:ext cx="1837041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610" i="1" smtClean="0">
                <a:solidFill>
                  <a:srgbClr val="A21F1F"/>
                </a:solidFill>
                <a:latin typeface="Times New Roman" panose="02020603050405020304" pitchFamily="18" charset="0"/>
              </a:rPr>
              <a:t>For more information </a:t>
            </a:r>
            <a:br>
              <a:rPr lang="en-GB" sz="1610" i="1" smtClean="0">
                <a:solidFill>
                  <a:srgbClr val="A21F1F"/>
                </a:solidFill>
                <a:latin typeface="Times New Roman" panose="02020603050405020304" pitchFamily="18" charset="0"/>
              </a:rPr>
            </a:br>
            <a:r>
              <a:rPr lang="en-GB" sz="1610" i="1" smtClean="0">
                <a:solidFill>
                  <a:srgbClr val="A21F1F"/>
                </a:solidFill>
                <a:latin typeface="Times New Roman" panose="02020603050405020304" pitchFamily="18" charset="0"/>
              </a:rPr>
              <a:t>please contact: </a:t>
            </a:r>
          </a:p>
          <a:p>
            <a:pPr>
              <a:lnSpc>
                <a:spcPts val="1900"/>
              </a:lnSpc>
            </a:pPr>
            <a:endParaRPr lang="en-GB" sz="1610" i="1">
              <a:solidFill>
                <a:srgbClr val="A21F1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5000" y="20180300"/>
            <a:ext cx="1104470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1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Ana Cetkovic</a:t>
            </a:r>
            <a:endParaRPr lang="en-GB" sz="161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35000" y="20408900"/>
            <a:ext cx="2845331" cy="69249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de-DE" sz="15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Tel: +382 20 234 352 </a:t>
            </a:r>
            <a:br>
              <a:rPr lang="de-DE" sz="15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de-DE" sz="151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E-mail</a:t>
            </a:r>
            <a:r>
              <a:rPr lang="de-DE" sz="15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ana.cetkovic@me.pwc.</a:t>
            </a:r>
            <a:r>
              <a:rPr lang="de-DE" sz="16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 </a:t>
            </a:r>
          </a:p>
          <a:p>
            <a:pPr>
              <a:lnSpc>
                <a:spcPts val="1800"/>
              </a:lnSpc>
            </a:pPr>
            <a:endParaRPr lang="en-GB" sz="15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79900" y="15595600"/>
            <a:ext cx="749244" cy="57708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1910" i="1" smtClean="0">
                <a:solidFill>
                  <a:srgbClr val="FFFEFF"/>
                </a:solidFill>
                <a:latin typeface="Times New Roman" panose="02020603050405020304" pitchFamily="18" charset="0"/>
              </a:rPr>
              <a:t>Venue: </a:t>
            </a:r>
          </a:p>
          <a:p>
            <a:pPr>
              <a:lnSpc>
                <a:spcPts val="2300"/>
              </a:lnSpc>
            </a:pPr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4279900" y="15900400"/>
            <a:ext cx="3629199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Association of </a:t>
            </a:r>
            <a:r>
              <a:rPr lang="en-US" sz="1910" b="1" i="1" dirty="0" err="1" smtClean="0">
                <a:solidFill>
                  <a:srgbClr val="FFFEFF"/>
                </a:solidFill>
                <a:latin typeface="Times New Roman" panose="02020603050405020304" pitchFamily="18" charset="0"/>
              </a:rPr>
              <a:t>Montenegri</a:t>
            </a:r>
            <a:r>
              <a:rPr lang="sr-Latn-ME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a</a:t>
            </a:r>
            <a:r>
              <a:rPr lang="en-US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n Banks</a:t>
            </a:r>
            <a:endParaRPr lang="en-GB" sz="1910" b="1" i="1" dirty="0" smtClean="0">
              <a:solidFill>
                <a:srgbClr val="FFFE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</a:pP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4279900" y="16205200"/>
            <a:ext cx="3685304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1910" b="1" i="1" dirty="0" err="1" smtClean="0">
                <a:solidFill>
                  <a:srgbClr val="FFFEFF"/>
                </a:solidFill>
                <a:latin typeface="Times New Roman" panose="02020603050405020304" pitchFamily="18" charset="0"/>
              </a:rPr>
              <a:t>Novaka</a:t>
            </a:r>
            <a:r>
              <a:rPr lang="en-GB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 Milo</a:t>
            </a:r>
            <a:r>
              <a:rPr lang="sr-Latn-ME" sz="1910" b="1" i="1">
                <a:solidFill>
                  <a:srgbClr val="FFFEFF"/>
                </a:solidFill>
                <a:latin typeface="Times New Roman" panose="02020603050405020304" pitchFamily="18" charset="0"/>
              </a:rPr>
              <a:t>s</a:t>
            </a:r>
            <a:r>
              <a:rPr lang="sr-Latn-ME" sz="1910" b="1" i="1" smtClean="0">
                <a:solidFill>
                  <a:srgbClr val="FFFEFF"/>
                </a:solidFill>
                <a:latin typeface="Times New Roman" panose="02020603050405020304" pitchFamily="18" charset="0"/>
              </a:rPr>
              <a:t>eva</a:t>
            </a:r>
            <a:r>
              <a:rPr lang="en-GB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, </a:t>
            </a:r>
            <a:r>
              <a:rPr lang="sr-Latn-ME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81 000</a:t>
            </a:r>
            <a:r>
              <a:rPr lang="en-GB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 </a:t>
            </a:r>
            <a:r>
              <a:rPr lang="sr-Latn-ME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Podgorica</a:t>
            </a:r>
            <a:r>
              <a:rPr lang="en-GB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ts val="2300"/>
              </a:lnSpc>
            </a:pP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279900" y="16929100"/>
            <a:ext cx="1223092" cy="57708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GB" sz="1910" i="1" smtClean="0">
                <a:solidFill>
                  <a:srgbClr val="FFFEFF"/>
                </a:solidFill>
                <a:latin typeface="Times New Roman" panose="02020603050405020304" pitchFamily="18" charset="0"/>
              </a:rPr>
              <a:t>Language: : </a:t>
            </a:r>
          </a:p>
          <a:p>
            <a:pPr>
              <a:lnSpc>
                <a:spcPts val="2300"/>
              </a:lnSpc>
            </a:pPr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4279900" y="17208500"/>
            <a:ext cx="4239943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The discussion will be in English </a:t>
            </a:r>
            <a:br>
              <a:rPr lang="en-US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</a:br>
            <a:r>
              <a:rPr lang="en-US" sz="1910" b="1" i="1" dirty="0" smtClean="0">
                <a:solidFill>
                  <a:srgbClr val="FFFEFF"/>
                </a:solidFill>
                <a:latin typeface="Times New Roman" panose="02020603050405020304" pitchFamily="18" charset="0"/>
              </a:rPr>
              <a:t>language without additional translation. </a:t>
            </a:r>
          </a:p>
          <a:p>
            <a:pPr>
              <a:lnSpc>
                <a:spcPts val="2200"/>
              </a:lnSpc>
            </a:pPr>
            <a:endParaRPr lang="en-GB" sz="1910" b="1" i="1" dirty="0">
              <a:solidFill>
                <a:srgbClr val="FFFE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92600" y="18935700"/>
            <a:ext cx="65" cy="2308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endParaRPr lang="en-GB" sz="1910" i="1" dirty="0">
              <a:solidFill>
                <a:srgbClr val="205D9E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92600" y="19392900"/>
            <a:ext cx="65" cy="2308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5397500" y="19837400"/>
            <a:ext cx="65" cy="22442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397500" y="20053300"/>
            <a:ext cx="65" cy="2308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endParaRPr lang="en-GB" sz="151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7500" y="20535900"/>
            <a:ext cx="65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5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GB" sz="15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GB" sz="151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endParaRPr lang="en-GB" sz="15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97500" y="21297900"/>
            <a:ext cx="65" cy="22442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5397500" y="21513800"/>
            <a:ext cx="65" cy="22442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5397500" y="21729700"/>
            <a:ext cx="65" cy="22442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5397500" y="21983700"/>
            <a:ext cx="65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5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GB" sz="151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GB" sz="151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endParaRPr lang="en-GB" sz="15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73700" y="22707600"/>
            <a:ext cx="65" cy="22442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473700" y="22910800"/>
            <a:ext cx="65" cy="2308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endParaRPr lang="en-GB" sz="151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73700" y="23393400"/>
            <a:ext cx="65" cy="22813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endParaRPr lang="en-GB" sz="151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7700" y="24168100"/>
            <a:ext cx="9095111" cy="26161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GB" sz="865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© </a:t>
            </a:r>
            <a:r>
              <a:rPr lang="en-GB" sz="900" i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2017</a:t>
            </a:r>
            <a:r>
              <a:rPr lang="en-US" sz="9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PricewaterhouseCoopers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Magyarország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Kft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. Minden jog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fenntartva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Ebben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dokumentumban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a „PwC”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kifejezés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a PricewaterhouseCoopers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Magyarország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Kft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.-re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utal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egyes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esetekben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pedig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a PwC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hálózatra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vonatkozik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. Minden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tagvállalat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önálló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jogi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személy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További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információért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kérjük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keresse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fel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a 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  <a:hlinkClick r:id="rId3"/>
              </a:rPr>
              <a:t>http://www.pwc.com/structure</a:t>
            </a:r>
            <a:r>
              <a:rPr lang="en-US" sz="800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800" i="1" dirty="0" err="1">
                <a:solidFill>
                  <a:srgbClr val="000000"/>
                </a:solidFill>
                <a:latin typeface="Georgia" panose="02040502050405020303" pitchFamily="18" charset="0"/>
              </a:rPr>
              <a:t>weboldalt</a:t>
            </a:r>
            <a:r>
              <a:rPr lang="en-US" sz="800" i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en-US" sz="800" i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40" y="0"/>
            <a:ext cx="1723064" cy="148026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130" y="19766831"/>
            <a:ext cx="1121629" cy="125758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199" y="21230842"/>
            <a:ext cx="1121629" cy="125758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199" y="22637236"/>
            <a:ext cx="1121629" cy="125758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070" y="19030854"/>
            <a:ext cx="1439541" cy="161403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921" y="18568107"/>
            <a:ext cx="5691359" cy="53267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44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274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Cetkovic</dc:creator>
  <cp:lastModifiedBy>UB</cp:lastModifiedBy>
  <cp:revision>11</cp:revision>
  <dcterms:created xsi:type="dcterms:W3CDTF">2017-03-06T13:28:52Z</dcterms:created>
  <dcterms:modified xsi:type="dcterms:W3CDTF">2017-03-07T11:58:42Z</dcterms:modified>
</cp:coreProperties>
</file>